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media/image1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70" r:id="rId8"/>
    <p:sldId id="261" r:id="rId9"/>
    <p:sldId id="271" r:id="rId10"/>
  </p:sldIdLst>
  <p:sldSz cx="18288000" cy="10287000"/>
  <p:notesSz cx="6858000" cy="9144000"/>
  <p:embeddedFontLst>
    <p:embeddedFont>
      <p:font typeface="Montserrat" panose="00000500000000000000"/>
      <p:regular r:id="rId14"/>
    </p:embeddedFont>
    <p:embeddedFont>
      <p:font typeface="Arimo" panose="020B0604020202020204"/>
      <p:regular r:id="rId15"/>
    </p:embeddedFont>
    <p:embeddedFont>
      <p:font typeface="思源黑体" panose="020B0500000000000000" charset="-122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03"/>
        <p:guide pos="2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cap="all" spc="0" baseline="0">
                <a:gradFill>
                  <a:gsLst>
                    <a:gs pos="0">
                      <a:srgbClr val="000000">
                        <a:lumMod val="50000"/>
                        <a:lumOff val="50000"/>
                      </a:srgbClr>
                    </a:gs>
                    <a:gs pos="100000">
                      <a:srgbClr val="000000">
                        <a:lumMod val="85000"/>
                        <a:lumOff val="15000"/>
                      </a:srgb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t>Death toll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7444444444444"/>
          <c:y val="0.22349537037037"/>
          <c:w val="0.832"/>
          <c:h val="0.6284490740740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Death toll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War between the states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1.6</c:v>
                </c:pt>
                <c:pt idx="1">
                  <c:v>1.2</c:v>
                </c:pt>
                <c:pt idx="2">
                  <c:v>0.4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789472777"/>
        <c:axId val="493955429"/>
      </c:lineChart>
      <c:catAx>
        <c:axId val="78947277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93955429"/>
        <c:crosses val="autoZero"/>
        <c:auto val="1"/>
        <c:lblAlgn val="ctr"/>
        <c:lblOffset val="100"/>
        <c:noMultiLvlLbl val="0"/>
      </c:catAx>
      <c:valAx>
        <c:axId val="49395542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8947277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4.png"/><Relationship Id="rId4" Type="http://schemas.openxmlformats.org/officeDocument/2006/relationships/image" Target="../media/image1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6.png"/><Relationship Id="rId4" Type="http://schemas.openxmlformats.org/officeDocument/2006/relationships/image" Target="../media/image1.png"/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.svg"/><Relationship Id="rId7" Type="http://schemas.openxmlformats.org/officeDocument/2006/relationships/image" Target="../media/image10.png"/><Relationship Id="rId6" Type="http://schemas.openxmlformats.org/officeDocument/2006/relationships/image" Target="../media/image6.svg"/><Relationship Id="rId5" Type="http://schemas.openxmlformats.org/officeDocument/2006/relationships/image" Target="../media/image9.png"/><Relationship Id="rId4" Type="http://schemas.openxmlformats.org/officeDocument/2006/relationships/image" Target="../media/image5.svg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13.png"/><Relationship Id="rId7" Type="http://schemas.openxmlformats.org/officeDocument/2006/relationships/image" Target="../media/image2.png"/><Relationship Id="rId6" Type="http://schemas.openxmlformats.org/officeDocument/2006/relationships/image" Target="../media/image9.svg"/><Relationship Id="rId5" Type="http://schemas.openxmlformats.org/officeDocument/2006/relationships/image" Target="../media/image12.png"/><Relationship Id="rId4" Type="http://schemas.openxmlformats.org/officeDocument/2006/relationships/image" Target="../media/image8.svg"/><Relationship Id="rId3" Type="http://schemas.openxmlformats.org/officeDocument/2006/relationships/image" Target="../media/image11.png"/><Relationship Id="rId2" Type="http://schemas.openxmlformats.org/officeDocument/2006/relationships/image" Target="../media/image6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svg"/><Relationship Id="rId3" Type="http://schemas.openxmlformats.org/officeDocument/2006/relationships/image" Target="../media/image15.png"/><Relationship Id="rId2" Type="http://schemas.openxmlformats.org/officeDocument/2006/relationships/image" Target="../media/image6.sv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21.png"/><Relationship Id="rId7" Type="http://schemas.openxmlformats.org/officeDocument/2006/relationships/image" Target="../media/image13.svg"/><Relationship Id="rId6" Type="http://schemas.openxmlformats.org/officeDocument/2006/relationships/image" Target="../media/image20.png"/><Relationship Id="rId5" Type="http://schemas.openxmlformats.org/officeDocument/2006/relationships/image" Target="../media/image12.svg"/><Relationship Id="rId4" Type="http://schemas.openxmlformats.org/officeDocument/2006/relationships/image" Target="../media/image19.png"/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11" Type="http://schemas.openxmlformats.org/officeDocument/2006/relationships/image" Target="../media/image15.svg"/><Relationship Id="rId10" Type="http://schemas.openxmlformats.org/officeDocument/2006/relationships/image" Target="../media/image22.pn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svg"/><Relationship Id="rId8" Type="http://schemas.openxmlformats.org/officeDocument/2006/relationships/image" Target="../media/image25.png"/><Relationship Id="rId7" Type="http://schemas.openxmlformats.org/officeDocument/2006/relationships/image" Target="../media/image17.svg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23.png"/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30.png"/><Relationship Id="rId14" Type="http://schemas.openxmlformats.org/officeDocument/2006/relationships/image" Target="../media/image29.png"/><Relationship Id="rId13" Type="http://schemas.openxmlformats.org/officeDocument/2006/relationships/image" Target="../media/image28.png"/><Relationship Id="rId12" Type="http://schemas.openxmlformats.org/officeDocument/2006/relationships/image" Target="../media/image27.png"/><Relationship Id="rId11" Type="http://schemas.openxmlformats.org/officeDocument/2006/relationships/image" Target="../media/image19.svg"/><Relationship Id="rId10" Type="http://schemas.openxmlformats.org/officeDocument/2006/relationships/image" Target="../media/image26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4.png"/><Relationship Id="rId4" Type="http://schemas.openxmlformats.org/officeDocument/2006/relationships/image" Target="../media/image1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2944" y="-289"/>
            <a:ext cx="4883319" cy="4947333"/>
          </a:xfrm>
          <a:custGeom>
            <a:avLst/>
            <a:gdLst/>
            <a:ahLst/>
            <a:cxnLst/>
            <a:rect l="l" t="t" r="r" b="b"/>
            <a:pathLst>
              <a:path w="4883319" h="4947333">
                <a:moveTo>
                  <a:pt x="0" y="0"/>
                </a:moveTo>
                <a:lnTo>
                  <a:pt x="4883319" y="0"/>
                </a:lnTo>
                <a:lnTo>
                  <a:pt x="4883319" y="4947333"/>
                </a:lnTo>
                <a:lnTo>
                  <a:pt x="0" y="4947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60928" y="2367534"/>
            <a:ext cx="4115157" cy="4115157"/>
          </a:xfrm>
          <a:custGeom>
            <a:avLst/>
            <a:gdLst/>
            <a:ahLst/>
            <a:cxnLst/>
            <a:rect l="l" t="t" r="r" b="b"/>
            <a:pathLst>
              <a:path w="4115157" h="4115157">
                <a:moveTo>
                  <a:pt x="0" y="0"/>
                </a:moveTo>
                <a:lnTo>
                  <a:pt x="4115158" y="0"/>
                </a:lnTo>
                <a:lnTo>
                  <a:pt x="4115158" y="4115157"/>
                </a:lnTo>
                <a:lnTo>
                  <a:pt x="0" y="41151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1602" y="7209263"/>
            <a:ext cx="2994100" cy="695679"/>
          </a:xfrm>
          <a:custGeom>
            <a:avLst/>
            <a:gdLst/>
            <a:ahLst/>
            <a:cxnLst/>
            <a:rect l="l" t="t" r="r" b="b"/>
            <a:pathLst>
              <a:path w="2994100" h="695679">
                <a:moveTo>
                  <a:pt x="0" y="0"/>
                </a:moveTo>
                <a:lnTo>
                  <a:pt x="2994100" y="0"/>
                </a:lnTo>
                <a:lnTo>
                  <a:pt x="2994100" y="695679"/>
                </a:lnTo>
                <a:lnTo>
                  <a:pt x="0" y="6956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52447" y="7177625"/>
            <a:ext cx="2374476" cy="635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400">
                <a:solidFill>
                  <a:srgbClr val="FFFFFF"/>
                </a:solidFill>
                <a:latin typeface="思源黑体 Bold"/>
              </a:rPr>
              <a:t>Trista</a:t>
            </a:r>
            <a:endParaRPr lang="en-US" sz="3400">
              <a:solidFill>
                <a:srgbClr val="FFFFFF"/>
              </a:solidFill>
              <a:latin typeface="思源黑体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498549" y="4399461"/>
            <a:ext cx="1135761" cy="1135761"/>
          </a:xfrm>
          <a:custGeom>
            <a:avLst/>
            <a:gdLst/>
            <a:ahLst/>
            <a:cxnLst/>
            <a:rect l="l" t="t" r="r" b="b"/>
            <a:pathLst>
              <a:path w="1135761" h="1135761">
                <a:moveTo>
                  <a:pt x="0" y="0"/>
                </a:moveTo>
                <a:lnTo>
                  <a:pt x="1135761" y="0"/>
                </a:lnTo>
                <a:lnTo>
                  <a:pt x="1135761" y="1135761"/>
                </a:lnTo>
                <a:lnTo>
                  <a:pt x="0" y="11357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27455" y="3338195"/>
            <a:ext cx="13432790" cy="3046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80"/>
              </a:lnSpc>
            </a:pPr>
            <a:r>
              <a:rPr lang="en-US" sz="9900">
                <a:solidFill>
                  <a:srgbClr val="3B3838"/>
                </a:solidFill>
                <a:latin typeface="Arial Black" panose="020B0A04020102020204" charset="0"/>
                <a:cs typeface="Arial Black" panose="020B0A04020102020204" charset="0"/>
              </a:rPr>
              <a:t>Alexander Fleming</a:t>
            </a:r>
            <a:endParaRPr lang="en-US" sz="9900">
              <a:solidFill>
                <a:srgbClr val="3B3838"/>
              </a:solidFill>
              <a:latin typeface="Arial Black" panose="020B0A04020102020204" charset="0"/>
              <a:cs typeface="Arial Black" panose="020B0A04020102020204" charset="0"/>
            </a:endParaRPr>
          </a:p>
          <a:p>
            <a:pPr algn="l">
              <a:lnSpc>
                <a:spcPts val="11880"/>
              </a:lnSpc>
            </a:pPr>
            <a:r>
              <a:rPr lang="en-US" sz="99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rPr>
              <a:t>Penicillin</a:t>
            </a:r>
            <a:endParaRPr lang="en-US" sz="9900">
              <a:solidFill>
                <a:srgbClr val="FE012F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161338" y="511671"/>
            <a:ext cx="336714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B3838"/>
                </a:solidFill>
                <a:latin typeface="Montserrat Ultra-Bold"/>
              </a:rPr>
              <a:t> ALEXANDER FLEMING </a:t>
            </a:r>
            <a:endParaRPr lang="en-US" sz="1800">
              <a:solidFill>
                <a:srgbClr val="3B3838"/>
              </a:solidFill>
              <a:latin typeface="Montserrat Ultra-Bold"/>
            </a:endParaRPr>
          </a:p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B3838"/>
                </a:solidFill>
                <a:latin typeface="Montserrat Ultra-Bold"/>
              </a:rPr>
              <a:t>DISCOUVERED PENICILLIN </a:t>
            </a:r>
            <a:endParaRPr lang="en-US" sz="1800">
              <a:solidFill>
                <a:srgbClr val="3B3838"/>
              </a:solidFill>
              <a:latin typeface="Montserrat Ultra-Bold"/>
            </a:endParaRPr>
          </a:p>
        </p:txBody>
      </p:sp>
      <p:sp>
        <p:nvSpPr>
          <p:cNvPr id="9" name="AutoShape 9"/>
          <p:cNvSpPr/>
          <p:nvPr/>
        </p:nvSpPr>
        <p:spPr>
          <a:xfrm rot="2033">
            <a:off x="1299929" y="6724185"/>
            <a:ext cx="16100737" cy="0"/>
          </a:xfrm>
          <a:prstGeom prst="line">
            <a:avLst/>
          </a:prstGeom>
          <a:ln w="9525" cap="rnd">
            <a:solidFill>
              <a:srgbClr val="FE012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0928" y="2049724"/>
            <a:ext cx="4115157" cy="4115157"/>
          </a:xfrm>
          <a:custGeom>
            <a:avLst/>
            <a:gdLst/>
            <a:ahLst/>
            <a:cxnLst/>
            <a:rect l="l" t="t" r="r" b="b"/>
            <a:pathLst>
              <a:path w="4115157" h="4115157">
                <a:moveTo>
                  <a:pt x="0" y="0"/>
                </a:moveTo>
                <a:lnTo>
                  <a:pt x="4115158" y="0"/>
                </a:lnTo>
                <a:lnTo>
                  <a:pt x="4115158" y="4115157"/>
                </a:lnTo>
                <a:lnTo>
                  <a:pt x="0" y="4115157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6314748" y="2253104"/>
            <a:ext cx="10944552" cy="5387880"/>
            <a:chOff x="0" y="0"/>
            <a:chExt cx="14592736" cy="7183840"/>
          </a:xfrm>
        </p:grpSpPr>
        <p:sp>
          <p:nvSpPr>
            <p:cNvPr id="4" name="Freeform 4"/>
            <p:cNvSpPr/>
            <p:nvPr/>
          </p:nvSpPr>
          <p:spPr>
            <a:xfrm>
              <a:off x="1257174" y="0"/>
              <a:ext cx="12539004" cy="7183840"/>
            </a:xfrm>
            <a:custGeom>
              <a:avLst/>
              <a:gdLst/>
              <a:ahLst/>
              <a:cxnLst/>
              <a:rect l="l" t="t" r="r" b="b"/>
              <a:pathLst>
                <a:path w="12539004" h="7183840">
                  <a:moveTo>
                    <a:pt x="0" y="0"/>
                  </a:moveTo>
                  <a:lnTo>
                    <a:pt x="12539004" y="0"/>
                  </a:lnTo>
                  <a:lnTo>
                    <a:pt x="12539004" y="7183840"/>
                  </a:lnTo>
                  <a:lnTo>
                    <a:pt x="0" y="7183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44148"/>
              <a:ext cx="14592736" cy="1828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00"/>
                </a:lnSpc>
              </a:pPr>
              <a:r>
                <a:rPr lang="en-US" sz="9000">
                  <a:solidFill>
                    <a:srgbClr val="FFFFFF"/>
                  </a:solidFill>
                  <a:latin typeface="Montserrat Ultra-Bold"/>
                </a:rPr>
                <a:t>CONTENTS</a:t>
              </a:r>
              <a:endParaRPr lang="en-US" sz="9000">
                <a:solidFill>
                  <a:srgbClr val="FFFFFF"/>
                </a:solidFill>
                <a:latin typeface="Montserrat Ultra-Bold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3784971" y="-289"/>
            <a:ext cx="4883319" cy="4947333"/>
          </a:xfrm>
          <a:custGeom>
            <a:avLst/>
            <a:gdLst/>
            <a:ahLst/>
            <a:cxnLst/>
            <a:rect l="l" t="t" r="r" b="b"/>
            <a:pathLst>
              <a:path w="4883319" h="4947333">
                <a:moveTo>
                  <a:pt x="0" y="0"/>
                </a:moveTo>
                <a:lnTo>
                  <a:pt x="4883319" y="0"/>
                </a:lnTo>
                <a:lnTo>
                  <a:pt x="4883319" y="4947333"/>
                </a:lnTo>
                <a:lnTo>
                  <a:pt x="0" y="49473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1844037" y="3580774"/>
            <a:ext cx="14382593" cy="5677526"/>
            <a:chOff x="0" y="0"/>
            <a:chExt cx="19176791" cy="7570034"/>
          </a:xfrm>
        </p:grpSpPr>
        <p:sp>
          <p:nvSpPr>
            <p:cNvPr id="8" name="Freeform 8"/>
            <p:cNvSpPr/>
            <p:nvPr/>
          </p:nvSpPr>
          <p:spPr>
            <a:xfrm>
              <a:off x="16483" y="19050"/>
              <a:ext cx="19143892" cy="7531862"/>
            </a:xfrm>
            <a:custGeom>
              <a:avLst/>
              <a:gdLst/>
              <a:ahLst/>
              <a:cxnLst/>
              <a:rect l="l" t="t" r="r" b="b"/>
              <a:pathLst>
                <a:path w="19143892" h="7531862">
                  <a:moveTo>
                    <a:pt x="562503" y="0"/>
                  </a:moveTo>
                  <a:lnTo>
                    <a:pt x="18581388" y="0"/>
                  </a:lnTo>
                  <a:cubicBezTo>
                    <a:pt x="18892034" y="0"/>
                    <a:pt x="19143892" y="290068"/>
                    <a:pt x="19143892" y="647954"/>
                  </a:cubicBezTo>
                  <a:lnTo>
                    <a:pt x="19143892" y="6841998"/>
                  </a:lnTo>
                  <a:cubicBezTo>
                    <a:pt x="19143892" y="7222998"/>
                    <a:pt x="18875772" y="7531862"/>
                    <a:pt x="18544907" y="7531862"/>
                  </a:cubicBezTo>
                  <a:lnTo>
                    <a:pt x="598985" y="7531862"/>
                  </a:lnTo>
                  <a:cubicBezTo>
                    <a:pt x="268230" y="7531862"/>
                    <a:pt x="0" y="7222998"/>
                    <a:pt x="0" y="6841998"/>
                  </a:cubicBezTo>
                  <a:lnTo>
                    <a:pt x="0" y="647954"/>
                  </a:lnTo>
                  <a:cubicBezTo>
                    <a:pt x="0" y="290068"/>
                    <a:pt x="251857" y="0"/>
                    <a:pt x="562503" y="0"/>
                  </a:cubicBezTo>
                  <a:close/>
                </a:path>
              </a:pathLst>
            </a:custGeom>
            <a:solidFill>
              <a:srgbClr val="FFFFFF">
                <a:alpha val="75686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2614120" y="4822293"/>
            <a:ext cx="3467840" cy="3587244"/>
            <a:chOff x="0" y="0"/>
            <a:chExt cx="4623786" cy="4782992"/>
          </a:xfrm>
        </p:grpSpPr>
        <p:sp>
          <p:nvSpPr>
            <p:cNvPr id="10" name="Freeform 10"/>
            <p:cNvSpPr/>
            <p:nvPr/>
          </p:nvSpPr>
          <p:spPr>
            <a:xfrm>
              <a:off x="103486" y="1277474"/>
              <a:ext cx="1097280" cy="168812"/>
            </a:xfrm>
            <a:custGeom>
              <a:avLst/>
              <a:gdLst/>
              <a:ahLst/>
              <a:cxnLst/>
              <a:rect l="l" t="t" r="r" b="b"/>
              <a:pathLst>
                <a:path w="1097280" h="168812">
                  <a:moveTo>
                    <a:pt x="0" y="0"/>
                  </a:moveTo>
                  <a:lnTo>
                    <a:pt x="1097280" y="0"/>
                  </a:lnTo>
                  <a:lnTo>
                    <a:pt x="1097280" y="168812"/>
                  </a:lnTo>
                  <a:lnTo>
                    <a:pt x="0" y="168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2355382" cy="1092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5400">
                  <a:solidFill>
                    <a:srgbClr val="3B3838"/>
                  </a:solidFill>
                  <a:latin typeface="Montserrat Heavy"/>
                </a:rPr>
                <a:t>01.</a:t>
              </a:r>
              <a:endParaRPr lang="en-US" sz="5400">
                <a:solidFill>
                  <a:srgbClr val="3B3838"/>
                </a:solidFill>
                <a:latin typeface="Montserrat Heavy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627261"/>
              <a:ext cx="4623786" cy="17229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FE012F"/>
                  </a:solidFill>
                  <a:latin typeface="Arial Black" panose="020B0A04020102020204" charset="0"/>
                  <a:cs typeface="Arial Black" panose="020B0A04020102020204" charset="0"/>
                </a:rPr>
                <a:t>Alexander Fleming</a:t>
              </a:r>
              <a:endParaRPr lang="en-US" sz="42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563792"/>
              <a:ext cx="4306256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767171"/>
                  </a:solidFill>
                  <a:latin typeface="Montserrat" panose="00000500000000000000"/>
                </a:rPr>
                <a:t>Personal Introduction</a:t>
              </a:r>
              <a:endParaRPr lang="en-US" sz="3000">
                <a:solidFill>
                  <a:srgbClr val="767171"/>
                </a:solidFill>
                <a:latin typeface="Montserrat" panose="0000050000000000000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7790453" y="4822293"/>
            <a:ext cx="3469495" cy="3616267"/>
            <a:chOff x="0" y="0"/>
            <a:chExt cx="4625992" cy="4821690"/>
          </a:xfrm>
        </p:grpSpPr>
        <p:sp>
          <p:nvSpPr>
            <p:cNvPr id="15" name="Freeform 15"/>
            <p:cNvSpPr/>
            <p:nvPr/>
          </p:nvSpPr>
          <p:spPr>
            <a:xfrm>
              <a:off x="105692" y="1277474"/>
              <a:ext cx="1097280" cy="168812"/>
            </a:xfrm>
            <a:custGeom>
              <a:avLst/>
              <a:gdLst/>
              <a:ahLst/>
              <a:cxnLst/>
              <a:rect l="l" t="t" r="r" b="b"/>
              <a:pathLst>
                <a:path w="1097280" h="168812">
                  <a:moveTo>
                    <a:pt x="0" y="0"/>
                  </a:moveTo>
                  <a:lnTo>
                    <a:pt x="1097280" y="0"/>
                  </a:lnTo>
                  <a:lnTo>
                    <a:pt x="1097280" y="168812"/>
                  </a:lnTo>
                  <a:lnTo>
                    <a:pt x="0" y="168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206" y="0"/>
              <a:ext cx="2355382" cy="1092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5400">
                  <a:solidFill>
                    <a:srgbClr val="3B3838"/>
                  </a:solidFill>
                  <a:latin typeface="Montserrat Heavy"/>
                </a:rPr>
                <a:t>02.</a:t>
              </a:r>
              <a:endParaRPr lang="en-US" sz="5400">
                <a:solidFill>
                  <a:srgbClr val="3B3838"/>
                </a:solidFill>
                <a:latin typeface="Montserrat Heavy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06" y="2091409"/>
              <a:ext cx="4623786" cy="861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FE012F"/>
                  </a:solidFill>
                  <a:latin typeface="Arial Black" panose="020B0A04020102020204" charset="0"/>
                  <a:cs typeface="Arial Black" panose="020B0A04020102020204" charset="0"/>
                </a:rPr>
                <a:t>Penicillin</a:t>
              </a:r>
              <a:endParaRPr lang="en-US" sz="42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3602490"/>
              <a:ext cx="4306256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67171"/>
                  </a:solidFill>
                  <a:latin typeface="Montserrat" panose="00000500000000000000"/>
                </a:rPr>
                <a:t>Definition, </a:t>
              </a:r>
              <a:endParaRPr lang="en-US" sz="3000">
                <a:solidFill>
                  <a:srgbClr val="767171"/>
                </a:solidFill>
                <a:latin typeface="Montserrat" panose="00000500000000000000"/>
              </a:endParaRPr>
            </a:p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767171"/>
                  </a:solidFill>
                  <a:latin typeface="Montserrat" panose="00000500000000000000"/>
                </a:rPr>
                <a:t>Types...</a:t>
              </a:r>
              <a:endParaRPr lang="en-US" sz="3000">
                <a:solidFill>
                  <a:srgbClr val="767171"/>
                </a:solidFill>
                <a:latin typeface="Montserrat" panose="00000500000000000000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12974447" y="4822293"/>
            <a:ext cx="3469516" cy="3587244"/>
            <a:chOff x="0" y="0"/>
            <a:chExt cx="4626021" cy="4782992"/>
          </a:xfrm>
        </p:grpSpPr>
        <p:sp>
          <p:nvSpPr>
            <p:cNvPr id="20" name="Freeform 20"/>
            <p:cNvSpPr/>
            <p:nvPr/>
          </p:nvSpPr>
          <p:spPr>
            <a:xfrm>
              <a:off x="105721" y="1277474"/>
              <a:ext cx="1097280" cy="168812"/>
            </a:xfrm>
            <a:custGeom>
              <a:avLst/>
              <a:gdLst/>
              <a:ahLst/>
              <a:cxnLst/>
              <a:rect l="l" t="t" r="r" b="b"/>
              <a:pathLst>
                <a:path w="1097280" h="168812">
                  <a:moveTo>
                    <a:pt x="0" y="0"/>
                  </a:moveTo>
                  <a:lnTo>
                    <a:pt x="1097280" y="0"/>
                  </a:lnTo>
                  <a:lnTo>
                    <a:pt x="1097280" y="168812"/>
                  </a:lnTo>
                  <a:lnTo>
                    <a:pt x="0" y="168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235" y="0"/>
              <a:ext cx="2355382" cy="1092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5400">
                  <a:solidFill>
                    <a:srgbClr val="3B3838"/>
                  </a:solidFill>
                  <a:latin typeface="Montserrat Heavy"/>
                </a:rPr>
                <a:t>03.</a:t>
              </a:r>
              <a:endParaRPr lang="en-US" sz="5400">
                <a:solidFill>
                  <a:srgbClr val="3B3838"/>
                </a:solidFill>
                <a:latin typeface="Montserrat Heavy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235" y="2052711"/>
              <a:ext cx="4623786" cy="861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FE012F"/>
                  </a:solidFill>
                  <a:latin typeface="Arial Black" panose="020B0A04020102020204" charset="0"/>
                  <a:cs typeface="Arial Black" panose="020B0A04020102020204" charset="0"/>
                </a:rPr>
                <a:t>Timeline</a:t>
              </a:r>
              <a:endParaRPr lang="en-US" sz="42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563792"/>
              <a:ext cx="4306256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67171"/>
                  </a:solidFill>
                  <a:latin typeface="Montserrat" panose="00000500000000000000"/>
                </a:rPr>
                <a:t>Before &amp;</a:t>
              </a:r>
              <a:endParaRPr lang="en-US" sz="3000">
                <a:solidFill>
                  <a:srgbClr val="767171"/>
                </a:solidFill>
                <a:latin typeface="Montserrat" panose="00000500000000000000"/>
              </a:endParaRPr>
            </a:p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767171"/>
                  </a:solidFill>
                  <a:latin typeface="Montserrat" panose="00000500000000000000"/>
                </a:rPr>
                <a:t>Nowadays</a:t>
              </a:r>
              <a:endParaRPr lang="en-US" sz="3000">
                <a:solidFill>
                  <a:srgbClr val="767171"/>
                </a:solidFill>
                <a:latin typeface="Montserrat" panose="0000050000000000000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804238" y="2552700"/>
            <a:ext cx="6341543" cy="6341518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"/>
              <a:stretch>
                <a:fillRect t="-21041" b="-2104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2926498" y="5347931"/>
            <a:ext cx="4115157" cy="4115157"/>
          </a:xfrm>
          <a:custGeom>
            <a:avLst/>
            <a:gdLst/>
            <a:ahLst/>
            <a:cxnLst/>
            <a:rect l="l" t="t" r="r" b="b"/>
            <a:pathLst>
              <a:path w="4115157" h="4115157">
                <a:moveTo>
                  <a:pt x="0" y="0"/>
                </a:moveTo>
                <a:lnTo>
                  <a:pt x="4115156" y="0"/>
                </a:lnTo>
                <a:lnTo>
                  <a:pt x="4115156" y="4115157"/>
                </a:lnTo>
                <a:lnTo>
                  <a:pt x="0" y="41151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87425" y="4038600"/>
            <a:ext cx="3612357" cy="3612357"/>
          </a:xfrm>
          <a:custGeom>
            <a:avLst/>
            <a:gdLst/>
            <a:ahLst/>
            <a:cxnLst/>
            <a:rect l="l" t="t" r="r" b="b"/>
            <a:pathLst>
              <a:path w="3612357" h="3612357">
                <a:moveTo>
                  <a:pt x="0" y="0"/>
                </a:moveTo>
                <a:lnTo>
                  <a:pt x="3612357" y="0"/>
                </a:lnTo>
                <a:lnTo>
                  <a:pt x="3612357" y="3612357"/>
                </a:lnTo>
                <a:lnTo>
                  <a:pt x="0" y="36123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77032" y="474012"/>
            <a:ext cx="442626" cy="442626"/>
          </a:xfrm>
          <a:custGeom>
            <a:avLst/>
            <a:gdLst/>
            <a:ahLst/>
            <a:cxnLst/>
            <a:rect l="l" t="t" r="r" b="b"/>
            <a:pathLst>
              <a:path w="442626" h="442626">
                <a:moveTo>
                  <a:pt x="0" y="0"/>
                </a:moveTo>
                <a:lnTo>
                  <a:pt x="442626" y="0"/>
                </a:lnTo>
                <a:lnTo>
                  <a:pt x="442626" y="442626"/>
                </a:lnTo>
                <a:lnTo>
                  <a:pt x="0" y="4426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49802" y="5291930"/>
            <a:ext cx="1087603" cy="1105696"/>
          </a:xfrm>
          <a:custGeom>
            <a:avLst/>
            <a:gdLst/>
            <a:ahLst/>
            <a:cxnLst/>
            <a:rect l="l" t="t" r="r" b="b"/>
            <a:pathLst>
              <a:path w="1087603" h="1105696">
                <a:moveTo>
                  <a:pt x="0" y="0"/>
                </a:moveTo>
                <a:lnTo>
                  <a:pt x="1087603" y="0"/>
                </a:lnTo>
                <a:lnTo>
                  <a:pt x="1087603" y="1105697"/>
                </a:lnTo>
                <a:lnTo>
                  <a:pt x="0" y="1105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218259"/>
            <a:ext cx="7032009" cy="693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00000"/>
                </a:solidFill>
                <a:latin typeface="Arimo" panose="020B0604020202020204"/>
              </a:rPr>
              <a:t>Scottish Bacteriologist</a:t>
            </a:r>
            <a:endParaRPr lang="en-US" sz="3000">
              <a:solidFill>
                <a:srgbClr val="000000"/>
              </a:solidFill>
              <a:latin typeface="Arimo" panose="020B0604020202020204"/>
            </a:endParaRPr>
          </a:p>
          <a:p>
            <a:pPr>
              <a:lnSpc>
                <a:spcPts val="4200"/>
              </a:lnSpc>
            </a:pPr>
          </a:p>
          <a:p>
            <a:pPr marL="647700" lvl="1" indent="-323850">
              <a:lnSpc>
                <a:spcPts val="42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00000"/>
                </a:solidFill>
                <a:latin typeface="Arimo" panose="020B0604020202020204"/>
              </a:rPr>
              <a:t>World War I: the few doctors who mastered the advanced technique of intravenous injection</a:t>
            </a:r>
            <a:endParaRPr lang="en-US" sz="3000">
              <a:solidFill>
                <a:srgbClr val="000000"/>
              </a:solidFill>
              <a:latin typeface="Arimo" panose="020B0604020202020204"/>
            </a:endParaRPr>
          </a:p>
          <a:p>
            <a:pPr>
              <a:lnSpc>
                <a:spcPts val="4200"/>
              </a:lnSpc>
            </a:pPr>
          </a:p>
          <a:p>
            <a:pPr marL="647700" lvl="1" indent="-323850">
              <a:lnSpc>
                <a:spcPts val="42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00000"/>
                </a:solidFill>
                <a:latin typeface="Arimo" panose="020B0604020202020204"/>
              </a:rPr>
              <a:t>World War II: the anticoagulant effect of sodium citrate and the clotting effect of calcium were used as blood transfusions for the wounded</a:t>
            </a:r>
            <a:endParaRPr lang="en-US" sz="3000">
              <a:solidFill>
                <a:srgbClr val="000000"/>
              </a:solidFill>
              <a:latin typeface="Arimo" panose="020B0604020202020204"/>
            </a:endParaRPr>
          </a:p>
          <a:p>
            <a:pPr>
              <a:lnSpc>
                <a:spcPts val="4200"/>
              </a:lnSpc>
            </a:pPr>
          </a:p>
          <a:p>
            <a:pPr marL="647700" lvl="1" indent="-323850">
              <a:lnSpc>
                <a:spcPts val="42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00000"/>
                </a:solidFill>
                <a:latin typeface="Arimo" panose="020B0604020202020204"/>
              </a:rPr>
              <a:t>Discovered lysozyme in 1923, discovered penicillin in 1928</a:t>
            </a:r>
            <a:endParaRPr lang="en-US" sz="3000">
              <a:solidFill>
                <a:srgbClr val="000000"/>
              </a:solidFill>
              <a:latin typeface="Arimo" panose="020B0604020202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97205" y="8289422"/>
            <a:ext cx="1067639" cy="28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5"/>
              </a:lnSpc>
            </a:pPr>
            <a:r>
              <a:rPr lang="en-US" sz="1800">
                <a:solidFill>
                  <a:srgbClr val="FFFFFF"/>
                </a:solidFill>
                <a:ea typeface="思源黑体" panose="020B0500000000000000" charset="-122"/>
              </a:rPr>
              <a:t>输入正文</a:t>
            </a:r>
            <a:endParaRPr lang="en-US" sz="1800">
              <a:solidFill>
                <a:srgbClr val="FFFFFF"/>
              </a:solidFill>
              <a:ea typeface="思源黑体" panose="020B05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05333" y="483537"/>
            <a:ext cx="7197809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48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rPr>
              <a:t>Alexander Fleming</a:t>
            </a:r>
            <a:endParaRPr lang="en-US" sz="4800">
              <a:solidFill>
                <a:srgbClr val="FE012F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1" name="Rectangles 10"/>
          <p:cNvSpPr/>
          <p:nvPr/>
        </p:nvSpPr>
        <p:spPr>
          <a:xfrm>
            <a:off x="1143000" y="8039100"/>
            <a:ext cx="6019800" cy="12192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TextBox 8"/>
          <p:cNvSpPr txBox="1"/>
          <p:nvPr/>
        </p:nvSpPr>
        <p:spPr>
          <a:xfrm>
            <a:off x="2286000" y="8379460"/>
            <a:ext cx="3515995" cy="538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marL="323850" lvl="1" indent="0">
              <a:lnSpc>
                <a:spcPts val="4200"/>
              </a:lnSpc>
              <a:buFont typeface="Arial" panose="020B0604020202020204"/>
              <a:buNone/>
            </a:pPr>
            <a:r>
              <a:rPr lang="en-US" sz="480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Accident</a:t>
            </a:r>
            <a:endParaRPr lang="en-US" sz="480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01299" y="695325"/>
            <a:ext cx="442626" cy="442626"/>
          </a:xfrm>
          <a:custGeom>
            <a:avLst/>
            <a:gdLst/>
            <a:ahLst/>
            <a:cxnLst/>
            <a:rect l="l" t="t" r="r" b="b"/>
            <a:pathLst>
              <a:path w="442626" h="442626">
                <a:moveTo>
                  <a:pt x="0" y="0"/>
                </a:moveTo>
                <a:lnTo>
                  <a:pt x="442626" y="0"/>
                </a:lnTo>
                <a:lnTo>
                  <a:pt x="442626" y="442626"/>
                </a:lnTo>
                <a:lnTo>
                  <a:pt x="0" y="44262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10192">
            <a:off x="2950172" y="3282936"/>
            <a:ext cx="3212510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5403459" y="4974460"/>
            <a:ext cx="1746949" cy="1746949"/>
          </a:xfrm>
          <a:custGeom>
            <a:avLst/>
            <a:gdLst/>
            <a:ahLst/>
            <a:cxnLst/>
            <a:rect l="l" t="t" r="r" b="b"/>
            <a:pathLst>
              <a:path w="1746949" h="1746949">
                <a:moveTo>
                  <a:pt x="0" y="0"/>
                </a:moveTo>
                <a:lnTo>
                  <a:pt x="1746949" y="0"/>
                </a:lnTo>
                <a:lnTo>
                  <a:pt x="1746949" y="1746950"/>
                </a:lnTo>
                <a:lnTo>
                  <a:pt x="0" y="1746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rot="10192">
            <a:off x="2950172" y="8512161"/>
            <a:ext cx="3212510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5843652" y="5414278"/>
            <a:ext cx="866565" cy="867313"/>
          </a:xfrm>
          <a:custGeom>
            <a:avLst/>
            <a:gdLst/>
            <a:ahLst/>
            <a:cxnLst/>
            <a:rect l="l" t="t" r="r" b="b"/>
            <a:pathLst>
              <a:path w="866565" h="867313">
                <a:moveTo>
                  <a:pt x="0" y="0"/>
                </a:moveTo>
                <a:lnTo>
                  <a:pt x="866565" y="0"/>
                </a:lnTo>
                <a:lnTo>
                  <a:pt x="866565" y="867313"/>
                </a:lnTo>
                <a:lnTo>
                  <a:pt x="0" y="8673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59190" y="4453701"/>
            <a:ext cx="2955760" cy="2955760"/>
          </a:xfrm>
          <a:custGeom>
            <a:avLst/>
            <a:gdLst/>
            <a:ahLst/>
            <a:cxnLst/>
            <a:rect l="l" t="t" r="r" b="b"/>
            <a:pathLst>
              <a:path w="2955760" h="2955760">
                <a:moveTo>
                  <a:pt x="0" y="0"/>
                </a:moveTo>
                <a:lnTo>
                  <a:pt x="2955760" y="0"/>
                </a:lnTo>
                <a:lnTo>
                  <a:pt x="2955760" y="2955761"/>
                </a:lnTo>
                <a:lnTo>
                  <a:pt x="0" y="29557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8062597">
            <a:off x="17194500" y="5469030"/>
            <a:ext cx="234141" cy="234141"/>
            <a:chOff x="0" y="0"/>
            <a:chExt cx="312188" cy="3121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2166" cy="312166"/>
            </a:xfrm>
            <a:custGeom>
              <a:avLst/>
              <a:gdLst/>
              <a:ahLst/>
              <a:cxnLst/>
              <a:rect l="l" t="t" r="r" b="b"/>
              <a:pathLst>
                <a:path w="312166" h="312166">
                  <a:moveTo>
                    <a:pt x="0" y="0"/>
                  </a:moveTo>
                  <a:lnTo>
                    <a:pt x="156083" y="0"/>
                  </a:lnTo>
                  <a:lnTo>
                    <a:pt x="156083" y="156083"/>
                  </a:lnTo>
                  <a:lnTo>
                    <a:pt x="312166" y="156083"/>
                  </a:lnTo>
                  <a:lnTo>
                    <a:pt x="312166" y="312166"/>
                  </a:lnTo>
                  <a:lnTo>
                    <a:pt x="0" y="312166"/>
                  </a:lnTo>
                  <a:close/>
                </a:path>
              </a:pathLst>
            </a:custGeom>
            <a:solidFill>
              <a:srgbClr val="FEAF91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7146018" y="5937905"/>
            <a:ext cx="331106" cy="331106"/>
          </a:xfrm>
          <a:custGeom>
            <a:avLst/>
            <a:gdLst/>
            <a:ahLst/>
            <a:cxnLst/>
            <a:rect l="l" t="t" r="r" b="b"/>
            <a:pathLst>
              <a:path w="331106" h="331106">
                <a:moveTo>
                  <a:pt x="0" y="0"/>
                </a:moveTo>
                <a:lnTo>
                  <a:pt x="331105" y="0"/>
                </a:lnTo>
                <a:lnTo>
                  <a:pt x="331105" y="331106"/>
                </a:lnTo>
                <a:lnTo>
                  <a:pt x="0" y="3311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rot="5393872">
            <a:off x="-1683547" y="5844778"/>
            <a:ext cx="53435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 rot="0">
            <a:off x="2076690" y="2423749"/>
            <a:ext cx="1746949" cy="174694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E6782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1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2076690" y="7652974"/>
            <a:ext cx="1746949" cy="174694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E6782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10"/>
                </a:lnSpc>
              </a:p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11086" y="2247871"/>
            <a:ext cx="6331299" cy="215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2560" lvl="1" indent="0" algn="l">
              <a:lnSpc>
                <a:spcPct val="100000"/>
              </a:lnSpc>
              <a:buFont typeface="Arial" panose="020B0604020202020204"/>
              <a:buNone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A kind of antibiotic, refers to the molecule contains penicillane, can destroy the cell wall of bacteria and play a bactericidal role in the reproductive period of bacterial cells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82274" y="3049157"/>
            <a:ext cx="2138887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3B3838"/>
                </a:solidFill>
                <a:latin typeface="Arial Black" panose="020B0A04020102020204" charset="0"/>
                <a:cs typeface="Arial Black" panose="020B0A04020102020204" charset="0"/>
              </a:rPr>
              <a:t>Definition</a:t>
            </a:r>
            <a:endParaRPr lang="en-US" sz="3000">
              <a:solidFill>
                <a:srgbClr val="3B3838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482274" y="8278381"/>
            <a:ext cx="2409598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3B3838"/>
                </a:solidFill>
                <a:latin typeface="Arial Black" panose="020B0A04020102020204" charset="0"/>
                <a:cs typeface="Arial Black" panose="020B0A04020102020204" charset="0"/>
              </a:rPr>
              <a:t>Application</a:t>
            </a:r>
            <a:endParaRPr lang="en-US" sz="3000">
              <a:solidFill>
                <a:srgbClr val="3B3838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057401" y="5666309"/>
            <a:ext cx="1548245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rPr>
              <a:t>Types</a:t>
            </a:r>
            <a:endParaRPr lang="en-US" sz="3000">
              <a:solidFill>
                <a:srgbClr val="FE012F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031231" y="709423"/>
            <a:ext cx="4170766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4800">
                <a:solidFill>
                  <a:srgbClr val="FE012F"/>
                </a:solidFill>
                <a:latin typeface="Arial Black" panose="020B0A04020102020204" charset="0"/>
                <a:cs typeface="Arial Black" panose="020B0A04020102020204" charset="0"/>
              </a:rPr>
              <a:t>Penicillin</a:t>
            </a:r>
            <a:endParaRPr lang="en-US" sz="4800">
              <a:solidFill>
                <a:srgbClr val="FE012F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10211086" y="4991071"/>
            <a:ext cx="6331299" cy="1938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50546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Acid-resistant penicillin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  <a:p>
            <a:pPr marL="50546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Enzyme resistant penicillin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  <a:p>
            <a:pPr marL="50546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Natural penicillin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10363486" y="7886671"/>
            <a:ext cx="6331299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50546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Fight with bacterial infection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  <a:p>
            <a:pPr marL="50546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767171"/>
                </a:solidFill>
                <a:ea typeface="Montserrat Ultra-Bold"/>
              </a:rPr>
              <a:t>Prevent inflammation during surgery</a:t>
            </a:r>
            <a:endParaRPr lang="en-US" sz="2800">
              <a:solidFill>
                <a:srgbClr val="767171"/>
              </a:solidFill>
              <a:ea typeface="Montserrat Ultra-Bold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8600" y="4076700"/>
            <a:ext cx="5173980" cy="3223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201299" y="695325"/>
            <a:ext cx="442626" cy="442626"/>
          </a:xfrm>
          <a:custGeom>
            <a:avLst/>
            <a:gdLst/>
            <a:ahLst/>
            <a:cxnLst/>
            <a:rect l="l" t="t" r="r" b="b"/>
            <a:pathLst>
              <a:path w="442626" h="442626">
                <a:moveTo>
                  <a:pt x="0" y="0"/>
                </a:moveTo>
                <a:lnTo>
                  <a:pt x="442626" y="0"/>
                </a:lnTo>
                <a:lnTo>
                  <a:pt x="442626" y="442626"/>
                </a:lnTo>
                <a:lnTo>
                  <a:pt x="0" y="44262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1205072" y="2386172"/>
            <a:ext cx="16340138" cy="7265193"/>
            <a:chOff x="0" y="0"/>
            <a:chExt cx="21786850" cy="9686924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1748750" cy="9648825"/>
            </a:xfrm>
            <a:custGeom>
              <a:avLst/>
              <a:gdLst/>
              <a:ahLst/>
              <a:cxnLst/>
              <a:rect l="l" t="t" r="r" b="b"/>
              <a:pathLst>
                <a:path w="21748750" h="9648825">
                  <a:moveTo>
                    <a:pt x="0" y="312801"/>
                  </a:moveTo>
                  <a:cubicBezTo>
                    <a:pt x="0" y="140081"/>
                    <a:pt x="140335" y="0"/>
                    <a:pt x="313563" y="0"/>
                  </a:cubicBezTo>
                  <a:lnTo>
                    <a:pt x="21435188" y="0"/>
                  </a:lnTo>
                  <a:cubicBezTo>
                    <a:pt x="21608289" y="0"/>
                    <a:pt x="21748750" y="140081"/>
                    <a:pt x="21748750" y="312801"/>
                  </a:cubicBezTo>
                  <a:lnTo>
                    <a:pt x="21748750" y="9336024"/>
                  </a:lnTo>
                  <a:cubicBezTo>
                    <a:pt x="21748750" y="9508744"/>
                    <a:pt x="21608416" y="9648825"/>
                    <a:pt x="21435188" y="9648825"/>
                  </a:cubicBezTo>
                  <a:lnTo>
                    <a:pt x="313563" y="9648825"/>
                  </a:lnTo>
                  <a:cubicBezTo>
                    <a:pt x="140462" y="9648825"/>
                    <a:pt x="0" y="9508744"/>
                    <a:pt x="0" y="933602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447800" y="2550795"/>
            <a:ext cx="11132185" cy="461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Before Alexander Fleming Discovered </a:t>
            </a:r>
            <a:r>
              <a:rPr lang="en-US" sz="3000">
                <a:solidFill>
                  <a:srgbClr val="FE012F"/>
                </a:solidFill>
                <a:ea typeface="思源黑体-超粗体 Heavy"/>
              </a:rPr>
              <a:t>Penicillin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43200" y="3619500"/>
            <a:ext cx="3091180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FE012F"/>
                </a:solidFill>
                <a:ea typeface="思源黑体-超粗体 Heavy"/>
              </a:rPr>
              <a:t>Erythrocin</a:t>
            </a:r>
            <a:endParaRPr lang="en-US" sz="36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43200" y="4152900"/>
            <a:ext cx="592963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Discovered in 1952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Mainly used for respiratory infections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2057400" y="3982720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764" h="282763">
                <a:moveTo>
                  <a:pt x="0" y="0"/>
                </a:moveTo>
                <a:lnTo>
                  <a:pt x="282763" y="0"/>
                </a:lnTo>
                <a:lnTo>
                  <a:pt x="282763" y="282764"/>
                </a:lnTo>
                <a:lnTo>
                  <a:pt x="0" y="2827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743200" y="5753100"/>
            <a:ext cx="3091180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FE012F"/>
                </a:solidFill>
                <a:ea typeface="思源黑体-超粗体 Heavy"/>
              </a:rPr>
              <a:t>Sulfonamides</a:t>
            </a:r>
            <a:endParaRPr lang="en-US" sz="36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2057400" y="6018530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764" h="282763">
                <a:moveTo>
                  <a:pt x="0" y="0"/>
                </a:moveTo>
                <a:lnTo>
                  <a:pt x="282763" y="0"/>
                </a:lnTo>
                <a:lnTo>
                  <a:pt x="282763" y="282763"/>
                </a:lnTo>
                <a:lnTo>
                  <a:pt x="0" y="2827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743200" y="7734300"/>
            <a:ext cx="4210050" cy="461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>
                <a:solidFill>
                  <a:srgbClr val="FE012F"/>
                </a:solidFill>
                <a:ea typeface="思源黑体-超粗体 Heavy"/>
              </a:rPr>
              <a:t>Widow's head ash</a:t>
            </a:r>
            <a:endParaRPr lang="en-US" sz="36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743200" y="8336280"/>
            <a:ext cx="14696440" cy="1080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Invented in B.C.470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algn="l">
              <a:lnSpc>
                <a:spcPts val="2810"/>
              </a:lnSpc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In the dark environment, the mold ash grows rapidly, and the penicillin in the mold ash contains penicillium plays a good inhibitory effect on bacteria, killing bacteria and eliminating inflammation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2057400" y="8053705"/>
            <a:ext cx="282575" cy="282575"/>
          </a:xfrm>
          <a:custGeom>
            <a:avLst/>
            <a:gdLst/>
            <a:ahLst/>
            <a:cxnLst/>
            <a:rect l="l" t="t" r="r" b="b"/>
            <a:pathLst>
              <a:path w="282764" h="282763">
                <a:moveTo>
                  <a:pt x="0" y="0"/>
                </a:moveTo>
                <a:lnTo>
                  <a:pt x="282763" y="0"/>
                </a:lnTo>
                <a:lnTo>
                  <a:pt x="282763" y="282764"/>
                </a:lnTo>
                <a:lnTo>
                  <a:pt x="0" y="2827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 rot="7630" flipV="1">
            <a:off x="1447800" y="3086735"/>
            <a:ext cx="8077835" cy="17780"/>
          </a:xfrm>
          <a:prstGeom prst="line">
            <a:avLst/>
          </a:prstGeom>
          <a:ln w="9525" cap="rnd">
            <a:solidFill>
              <a:srgbClr val="FE012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7031231" y="709423"/>
            <a:ext cx="4170766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4800">
                <a:solidFill>
                  <a:srgbClr val="FE012F"/>
                </a:solidFill>
                <a:latin typeface="Arial Black" panose="020B0A04020102020204" charset="0"/>
                <a:ea typeface="思源黑体-超粗体 Heavy"/>
                <a:cs typeface="Arial Black" panose="020B0A04020102020204" charset="0"/>
              </a:rPr>
              <a:t>Timeline</a:t>
            </a:r>
            <a:endParaRPr lang="en-US" sz="4800">
              <a:solidFill>
                <a:srgbClr val="FE012F"/>
              </a:solidFill>
              <a:latin typeface="Arial Black" panose="020B0A04020102020204" charset="0"/>
              <a:ea typeface="思源黑体-超粗体 Heavy"/>
              <a:cs typeface="Arial Black" panose="020B0A0402010202020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800" y="2552700"/>
            <a:ext cx="4792980" cy="3853180"/>
          </a:xfrm>
          <a:prstGeom prst="rect">
            <a:avLst/>
          </a:prstGeom>
        </p:spPr>
      </p:pic>
      <p:sp>
        <p:nvSpPr>
          <p:cNvPr id="23" name="TextBox 11"/>
          <p:cNvSpPr txBox="1"/>
          <p:nvPr/>
        </p:nvSpPr>
        <p:spPr>
          <a:xfrm>
            <a:off x="2743200" y="6301105"/>
            <a:ext cx="592963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Invented in 1930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Used to treat inflammation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3253740"/>
            <a:ext cx="4493260" cy="2174875"/>
          </a:xfrm>
          <a:prstGeom prst="rect">
            <a:avLst/>
          </a:prstGeom>
        </p:spPr>
      </p:pic>
      <p:sp>
        <p:nvSpPr>
          <p:cNvPr id="25" name="TextBox 11"/>
          <p:cNvSpPr txBox="1"/>
          <p:nvPr/>
        </p:nvSpPr>
        <p:spPr>
          <a:xfrm>
            <a:off x="6781800" y="6106160"/>
            <a:ext cx="5929630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tx1"/>
                </a:solidFill>
                <a:ea typeface="思源黑体" panose="020B0500000000000000" charset="-122"/>
              </a:rPr>
              <a:t>Susceptibility to drug resistance</a:t>
            </a:r>
            <a:endParaRPr lang="en-US" sz="2400">
              <a:solidFill>
                <a:schemeClr val="tx1"/>
              </a:solidFill>
              <a:ea typeface="思源黑体" panose="020B0500000000000000" charset="-122"/>
            </a:endParaRPr>
          </a:p>
          <a:p>
            <a:pPr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tx1"/>
                </a:solidFill>
                <a:ea typeface="思源黑体" panose="020B0500000000000000" charset="-122"/>
              </a:rPr>
              <a:t>Cause renal toxicity</a:t>
            </a:r>
            <a:endParaRPr lang="en-US" sz="2400">
              <a:solidFill>
                <a:schemeClr val="tx1"/>
              </a:solidFill>
              <a:ea typeface="思源黑体" panose="020B0500000000000000" charset="-122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715000" y="6496685"/>
            <a:ext cx="768985" cy="1460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0" y="6301105"/>
            <a:ext cx="4311015" cy="2250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01299" y="695325"/>
            <a:ext cx="442626" cy="442626"/>
          </a:xfrm>
          <a:custGeom>
            <a:avLst/>
            <a:gdLst/>
            <a:ahLst/>
            <a:cxnLst/>
            <a:rect l="l" t="t" r="r" b="b"/>
            <a:pathLst>
              <a:path w="442626" h="442626">
                <a:moveTo>
                  <a:pt x="0" y="0"/>
                </a:moveTo>
                <a:lnTo>
                  <a:pt x="442626" y="0"/>
                </a:lnTo>
                <a:lnTo>
                  <a:pt x="442626" y="442626"/>
                </a:lnTo>
                <a:lnTo>
                  <a:pt x="0" y="44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973932" y="5500686"/>
            <a:ext cx="3755230" cy="3976688"/>
            <a:chOff x="0" y="0"/>
            <a:chExt cx="5006974" cy="5302250"/>
          </a:xfrm>
        </p:grpSpPr>
        <p:sp>
          <p:nvSpPr>
            <p:cNvPr id="4" name="Freeform 4"/>
            <p:cNvSpPr/>
            <p:nvPr/>
          </p:nvSpPr>
          <p:spPr>
            <a:xfrm>
              <a:off x="19050" y="19050"/>
              <a:ext cx="4968875" cy="5264150"/>
            </a:xfrm>
            <a:custGeom>
              <a:avLst/>
              <a:gdLst/>
              <a:ahLst/>
              <a:cxnLst/>
              <a:rect l="l" t="t" r="r" b="b"/>
              <a:pathLst>
                <a:path w="4968875" h="5264150">
                  <a:moveTo>
                    <a:pt x="0" y="256794"/>
                  </a:moveTo>
                  <a:cubicBezTo>
                    <a:pt x="0" y="114935"/>
                    <a:pt x="114935" y="0"/>
                    <a:pt x="256667" y="0"/>
                  </a:cubicBezTo>
                  <a:lnTo>
                    <a:pt x="4712208" y="0"/>
                  </a:lnTo>
                  <a:cubicBezTo>
                    <a:pt x="4853940" y="0"/>
                    <a:pt x="4968875" y="114935"/>
                    <a:pt x="4968875" y="256794"/>
                  </a:cubicBezTo>
                  <a:lnTo>
                    <a:pt x="4968875" y="5007356"/>
                  </a:lnTo>
                  <a:cubicBezTo>
                    <a:pt x="4968875" y="5149215"/>
                    <a:pt x="4853940" y="5264150"/>
                    <a:pt x="4712208" y="5264150"/>
                  </a:cubicBezTo>
                  <a:lnTo>
                    <a:pt x="256667" y="5264150"/>
                  </a:lnTo>
                  <a:cubicBezTo>
                    <a:pt x="114935" y="5264150"/>
                    <a:pt x="0" y="5149215"/>
                    <a:pt x="0" y="500735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 rot="0">
            <a:off x="13558839" y="5500688"/>
            <a:ext cx="3755230" cy="3976688"/>
            <a:chOff x="0" y="0"/>
            <a:chExt cx="5006974" cy="5302250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4968875" cy="5264150"/>
            </a:xfrm>
            <a:custGeom>
              <a:avLst/>
              <a:gdLst/>
              <a:ahLst/>
              <a:cxnLst/>
              <a:rect l="l" t="t" r="r" b="b"/>
              <a:pathLst>
                <a:path w="4968875" h="5264150">
                  <a:moveTo>
                    <a:pt x="4968875" y="256794"/>
                  </a:moveTo>
                  <a:cubicBezTo>
                    <a:pt x="4968875" y="114935"/>
                    <a:pt x="4853940" y="0"/>
                    <a:pt x="4712208" y="0"/>
                  </a:cubicBezTo>
                  <a:lnTo>
                    <a:pt x="256667" y="0"/>
                  </a:lnTo>
                  <a:cubicBezTo>
                    <a:pt x="114935" y="0"/>
                    <a:pt x="0" y="114935"/>
                    <a:pt x="0" y="256794"/>
                  </a:cubicBezTo>
                  <a:lnTo>
                    <a:pt x="0" y="5007356"/>
                  </a:lnTo>
                  <a:cubicBezTo>
                    <a:pt x="0" y="5149215"/>
                    <a:pt x="114935" y="5264150"/>
                    <a:pt x="256667" y="5264150"/>
                  </a:cubicBezTo>
                  <a:lnTo>
                    <a:pt x="4712208" y="5264150"/>
                  </a:lnTo>
                  <a:cubicBezTo>
                    <a:pt x="4853940" y="5264150"/>
                    <a:pt x="4968875" y="5149215"/>
                    <a:pt x="4968875" y="500735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3573126" y="9282364"/>
            <a:ext cx="3726656" cy="180723"/>
          </a:xfrm>
          <a:custGeom>
            <a:avLst/>
            <a:gdLst/>
            <a:ahLst/>
            <a:cxnLst/>
            <a:rect l="l" t="t" r="r" b="b"/>
            <a:pathLst>
              <a:path w="3726656" h="180723">
                <a:moveTo>
                  <a:pt x="0" y="0"/>
                </a:moveTo>
                <a:lnTo>
                  <a:pt x="3726656" y="0"/>
                </a:lnTo>
                <a:lnTo>
                  <a:pt x="3726656" y="180724"/>
                </a:lnTo>
                <a:lnTo>
                  <a:pt x="0" y="180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47583" y="6452277"/>
            <a:ext cx="549926" cy="639448"/>
          </a:xfrm>
          <a:custGeom>
            <a:avLst/>
            <a:gdLst/>
            <a:ahLst/>
            <a:cxnLst/>
            <a:rect l="l" t="t" r="r" b="b"/>
            <a:pathLst>
              <a:path w="549926" h="639448">
                <a:moveTo>
                  <a:pt x="0" y="0"/>
                </a:moveTo>
                <a:lnTo>
                  <a:pt x="549925" y="0"/>
                </a:lnTo>
                <a:lnTo>
                  <a:pt x="549925" y="639449"/>
                </a:lnTo>
                <a:lnTo>
                  <a:pt x="0" y="6394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88219" y="9282363"/>
            <a:ext cx="3726656" cy="180723"/>
          </a:xfrm>
          <a:custGeom>
            <a:avLst/>
            <a:gdLst/>
            <a:ahLst/>
            <a:cxnLst/>
            <a:rect l="l" t="t" r="r" b="b"/>
            <a:pathLst>
              <a:path w="3726656" h="180723">
                <a:moveTo>
                  <a:pt x="0" y="0"/>
                </a:moveTo>
                <a:lnTo>
                  <a:pt x="3726656" y="0"/>
                </a:lnTo>
                <a:lnTo>
                  <a:pt x="3726656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276344" y="2552946"/>
            <a:ext cx="3321399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Effect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353543" y="2552946"/>
            <a:ext cx="3321399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Result</a:t>
            </a:r>
            <a:r>
              <a:rPr lang="en-US" sz="3000">
                <a:solidFill>
                  <a:srgbClr val="FE012F"/>
                </a:solidFill>
                <a:ea typeface="思源黑体-超粗体 Heavy"/>
              </a:rPr>
              <a:t>s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668000" y="3258185"/>
            <a:ext cx="5106035" cy="1441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It saved 12 to 15 percent of the soldiers' lives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After the war, penicillin was made available for civilian use.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grpSp>
        <p:nvGrpSpPr>
          <p:cNvPr id="17" name="Group 17"/>
          <p:cNvGrpSpPr/>
          <p:nvPr/>
        </p:nvGrpSpPr>
        <p:grpSpPr>
          <a:xfrm rot="0">
            <a:off x="4330896" y="4943473"/>
            <a:ext cx="9571436" cy="4519612"/>
            <a:chOff x="0" y="0"/>
            <a:chExt cx="12761914" cy="60261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761976" cy="6026150"/>
            </a:xfrm>
            <a:custGeom>
              <a:avLst/>
              <a:gdLst/>
              <a:ahLst/>
              <a:cxnLst/>
              <a:rect l="l" t="t" r="r" b="b"/>
              <a:pathLst>
                <a:path w="12761976" h="6026150">
                  <a:moveTo>
                    <a:pt x="0" y="311277"/>
                  </a:moveTo>
                  <a:cubicBezTo>
                    <a:pt x="0" y="139319"/>
                    <a:pt x="139319" y="0"/>
                    <a:pt x="311277" y="0"/>
                  </a:cubicBezTo>
                  <a:lnTo>
                    <a:pt x="12450699" y="0"/>
                  </a:lnTo>
                  <a:cubicBezTo>
                    <a:pt x="12622657" y="0"/>
                    <a:pt x="12761976" y="139319"/>
                    <a:pt x="12761976" y="311277"/>
                  </a:cubicBezTo>
                  <a:lnTo>
                    <a:pt x="12761976" y="5714873"/>
                  </a:lnTo>
                  <a:cubicBezTo>
                    <a:pt x="12761976" y="5886831"/>
                    <a:pt x="12622657" y="6026150"/>
                    <a:pt x="12450699" y="6026150"/>
                  </a:cubicBezTo>
                  <a:lnTo>
                    <a:pt x="311277" y="6026150"/>
                  </a:lnTo>
                  <a:cubicBezTo>
                    <a:pt x="139319" y="6026150"/>
                    <a:pt x="0" y="5886831"/>
                    <a:pt x="0" y="571487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2294576" y="6400800"/>
            <a:ext cx="741760" cy="742400"/>
          </a:xfrm>
          <a:custGeom>
            <a:avLst/>
            <a:gdLst/>
            <a:ahLst/>
            <a:cxnLst/>
            <a:rect l="l" t="t" r="r" b="b"/>
            <a:pathLst>
              <a:path w="741760" h="742400">
                <a:moveTo>
                  <a:pt x="0" y="0"/>
                </a:moveTo>
                <a:lnTo>
                  <a:pt x="741760" y="0"/>
                </a:lnTo>
                <a:lnTo>
                  <a:pt x="741760" y="742400"/>
                </a:lnTo>
                <a:lnTo>
                  <a:pt x="0" y="742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1171576" y="8529905"/>
            <a:ext cx="2895064" cy="2895065"/>
          </a:xfrm>
          <a:custGeom>
            <a:avLst/>
            <a:gdLst/>
            <a:ahLst/>
            <a:cxnLst/>
            <a:rect l="l" t="t" r="r" b="b"/>
            <a:pathLst>
              <a:path w="2895064" h="2895065">
                <a:moveTo>
                  <a:pt x="0" y="0"/>
                </a:moveTo>
                <a:lnTo>
                  <a:pt x="2895064" y="0"/>
                </a:lnTo>
                <a:lnTo>
                  <a:pt x="2895064" y="2895064"/>
                </a:lnTo>
                <a:lnTo>
                  <a:pt x="0" y="28950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840467" y="0"/>
            <a:ext cx="1447533" cy="1447532"/>
          </a:xfrm>
          <a:custGeom>
            <a:avLst/>
            <a:gdLst/>
            <a:ahLst/>
            <a:cxnLst/>
            <a:rect l="l" t="t" r="r" b="b"/>
            <a:pathLst>
              <a:path w="1447533" h="1447532">
                <a:moveTo>
                  <a:pt x="0" y="0"/>
                </a:moveTo>
                <a:lnTo>
                  <a:pt x="1447533" y="0"/>
                </a:lnTo>
                <a:lnTo>
                  <a:pt x="1447533" y="1447532"/>
                </a:lnTo>
                <a:lnTo>
                  <a:pt x="0" y="1447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00000" r="-100000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031231" y="709423"/>
            <a:ext cx="4170766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4800">
                <a:solidFill>
                  <a:srgbClr val="FE012F"/>
                </a:solidFill>
                <a:latin typeface="Arial Black" panose="020B0A04020102020204" charset="0"/>
                <a:ea typeface="思源黑体-超粗体 Heavy"/>
                <a:cs typeface="Arial Black" panose="020B0A04020102020204" charset="0"/>
              </a:rPr>
              <a:t>Timeline</a:t>
            </a:r>
            <a:endParaRPr lang="en-US" sz="4800">
              <a:solidFill>
                <a:srgbClr val="FE012F"/>
              </a:solidFill>
              <a:latin typeface="Arial Black" panose="020B0A04020102020204" charset="0"/>
              <a:ea typeface="思源黑体-超粗体 Heavy"/>
              <a:cs typeface="Arial Black" panose="020B0A04020102020204" charset="0"/>
            </a:endParaRPr>
          </a:p>
        </p:txBody>
      </p:sp>
      <p:sp>
        <p:nvSpPr>
          <p:cNvPr id="26" name="TextBox 14"/>
          <p:cNvSpPr txBox="1"/>
          <p:nvPr/>
        </p:nvSpPr>
        <p:spPr>
          <a:xfrm>
            <a:off x="2590800" y="3292475"/>
            <a:ext cx="5106035" cy="1441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Avoid death from injury and infection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The average human lifespan has been extended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graphicFrame>
        <p:nvGraphicFramePr>
          <p:cNvPr id="28" name="Chart 27"/>
          <p:cNvGraphicFramePr/>
          <p:nvPr/>
        </p:nvGraphicFramePr>
        <p:xfrm>
          <a:off x="4662170" y="5108575"/>
          <a:ext cx="8909050" cy="4234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9" name="TextBox 9"/>
          <p:cNvSpPr txBox="1"/>
          <p:nvPr/>
        </p:nvSpPr>
        <p:spPr>
          <a:xfrm>
            <a:off x="1523365" y="6743700"/>
            <a:ext cx="2655570" cy="1384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When penicillin was just discovered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07992" y="7674896"/>
            <a:ext cx="2983580" cy="2983579"/>
          </a:xfrm>
          <a:custGeom>
            <a:avLst/>
            <a:gdLst/>
            <a:ahLst/>
            <a:cxnLst/>
            <a:rect l="l" t="t" r="r" b="b"/>
            <a:pathLst>
              <a:path w="2983580" h="2983579">
                <a:moveTo>
                  <a:pt x="0" y="0"/>
                </a:moveTo>
                <a:lnTo>
                  <a:pt x="2983579" y="0"/>
                </a:lnTo>
                <a:lnTo>
                  <a:pt x="2983579" y="2983579"/>
                </a:lnTo>
                <a:lnTo>
                  <a:pt x="0" y="2983579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204593" y="1638251"/>
            <a:ext cx="3824041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800">
                <a:solidFill>
                  <a:srgbClr val="3B3838"/>
                </a:solidFill>
                <a:latin typeface="Montserrat Ultra-Bold"/>
              </a:rPr>
              <a:t>Nowadays</a:t>
            </a:r>
            <a:endParaRPr lang="en-US" sz="2800">
              <a:solidFill>
                <a:srgbClr val="3B3838"/>
              </a:solidFill>
              <a:latin typeface="Montserrat Ultra-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201299" y="695325"/>
            <a:ext cx="442626" cy="442626"/>
          </a:xfrm>
          <a:custGeom>
            <a:avLst/>
            <a:gdLst/>
            <a:ahLst/>
            <a:cxnLst/>
            <a:rect l="l" t="t" r="r" b="b"/>
            <a:pathLst>
              <a:path w="442626" h="442626">
                <a:moveTo>
                  <a:pt x="0" y="0"/>
                </a:moveTo>
                <a:lnTo>
                  <a:pt x="442626" y="0"/>
                </a:lnTo>
                <a:lnTo>
                  <a:pt x="442626" y="442626"/>
                </a:lnTo>
                <a:lnTo>
                  <a:pt x="0" y="44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1032270" y="5988844"/>
            <a:ext cx="7984332" cy="3488530"/>
            <a:chOff x="0" y="0"/>
            <a:chExt cx="10645776" cy="4651374"/>
          </a:xfrm>
        </p:grpSpPr>
        <p:sp>
          <p:nvSpPr>
            <p:cNvPr id="6" name="Freeform 6"/>
            <p:cNvSpPr/>
            <p:nvPr/>
          </p:nvSpPr>
          <p:spPr>
            <a:xfrm>
              <a:off x="19050" y="19050"/>
              <a:ext cx="10607675" cy="4613275"/>
            </a:xfrm>
            <a:custGeom>
              <a:avLst/>
              <a:gdLst/>
              <a:ahLst/>
              <a:cxnLst/>
              <a:rect l="l" t="t" r="r" b="b"/>
              <a:pathLst>
                <a:path w="10607675" h="4613275">
                  <a:moveTo>
                    <a:pt x="0" y="304800"/>
                  </a:moveTo>
                  <a:cubicBezTo>
                    <a:pt x="0" y="136525"/>
                    <a:pt x="137160" y="0"/>
                    <a:pt x="306197" y="0"/>
                  </a:cubicBezTo>
                  <a:lnTo>
                    <a:pt x="10301478" y="0"/>
                  </a:lnTo>
                  <a:cubicBezTo>
                    <a:pt x="10470642" y="0"/>
                    <a:pt x="10607675" y="136525"/>
                    <a:pt x="10607675" y="304800"/>
                  </a:cubicBezTo>
                  <a:lnTo>
                    <a:pt x="10607675" y="4308475"/>
                  </a:lnTo>
                  <a:cubicBezTo>
                    <a:pt x="10607675" y="4476750"/>
                    <a:pt x="10470515" y="4613275"/>
                    <a:pt x="10301478" y="4613275"/>
                  </a:cubicBezTo>
                  <a:lnTo>
                    <a:pt x="306197" y="4613275"/>
                  </a:lnTo>
                  <a:cubicBezTo>
                    <a:pt x="137033" y="4613275"/>
                    <a:pt x="0" y="4476750"/>
                    <a:pt x="0" y="43084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4842449" y="6975412"/>
            <a:ext cx="2261697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Side effect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42510" y="7663180"/>
            <a:ext cx="3875405" cy="1080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Anaphylaxis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Herr's reaction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Penicillin encephalopathy</a:t>
            </a:r>
            <a:endParaRPr lang="en-US" alt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9330927" y="2212182"/>
            <a:ext cx="7984332" cy="3488530"/>
            <a:chOff x="0" y="0"/>
            <a:chExt cx="10645776" cy="4651374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10607675" cy="4613275"/>
            </a:xfrm>
            <a:custGeom>
              <a:avLst/>
              <a:gdLst/>
              <a:ahLst/>
              <a:cxnLst/>
              <a:rect l="l" t="t" r="r" b="b"/>
              <a:pathLst>
                <a:path w="10607675" h="4613275">
                  <a:moveTo>
                    <a:pt x="0" y="304800"/>
                  </a:moveTo>
                  <a:cubicBezTo>
                    <a:pt x="0" y="136525"/>
                    <a:pt x="137160" y="0"/>
                    <a:pt x="306197" y="0"/>
                  </a:cubicBezTo>
                  <a:lnTo>
                    <a:pt x="10301478" y="0"/>
                  </a:lnTo>
                  <a:cubicBezTo>
                    <a:pt x="10470642" y="0"/>
                    <a:pt x="10607675" y="136525"/>
                    <a:pt x="10607675" y="304800"/>
                  </a:cubicBezTo>
                  <a:lnTo>
                    <a:pt x="10607675" y="4308475"/>
                  </a:lnTo>
                  <a:cubicBezTo>
                    <a:pt x="10607675" y="4476750"/>
                    <a:pt x="10470515" y="4613275"/>
                    <a:pt x="10301478" y="4613275"/>
                  </a:cubicBezTo>
                  <a:lnTo>
                    <a:pt x="306197" y="4613275"/>
                  </a:lnTo>
                  <a:cubicBezTo>
                    <a:pt x="137033" y="4613275"/>
                    <a:pt x="0" y="4476750"/>
                    <a:pt x="0" y="43084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3344940" y="3039365"/>
            <a:ext cx="2261697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How?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344940" y="3771908"/>
            <a:ext cx="3720526" cy="108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Intramuscular injection or intravenous drip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  <a:p>
            <a:pPr marL="285750" indent="-285750" algn="l">
              <a:lnSpc>
                <a:spcPts val="281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Mix in tablets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grpSp>
        <p:nvGrpSpPr>
          <p:cNvPr id="17" name="Group 17"/>
          <p:cNvGrpSpPr/>
          <p:nvPr/>
        </p:nvGrpSpPr>
        <p:grpSpPr>
          <a:xfrm rot="0">
            <a:off x="9330927" y="5988844"/>
            <a:ext cx="7984332" cy="3488530"/>
            <a:chOff x="0" y="0"/>
            <a:chExt cx="10645776" cy="4651374"/>
          </a:xfrm>
        </p:grpSpPr>
        <p:sp>
          <p:nvSpPr>
            <p:cNvPr id="18" name="Freeform 18"/>
            <p:cNvSpPr/>
            <p:nvPr/>
          </p:nvSpPr>
          <p:spPr>
            <a:xfrm>
              <a:off x="19050" y="19050"/>
              <a:ext cx="10607675" cy="4613275"/>
            </a:xfrm>
            <a:custGeom>
              <a:avLst/>
              <a:gdLst/>
              <a:ahLst/>
              <a:cxnLst/>
              <a:rect l="l" t="t" r="r" b="b"/>
              <a:pathLst>
                <a:path w="10607675" h="4613275">
                  <a:moveTo>
                    <a:pt x="0" y="304800"/>
                  </a:moveTo>
                  <a:cubicBezTo>
                    <a:pt x="0" y="136525"/>
                    <a:pt x="137160" y="0"/>
                    <a:pt x="306197" y="0"/>
                  </a:cubicBezTo>
                  <a:lnTo>
                    <a:pt x="10301478" y="0"/>
                  </a:lnTo>
                  <a:cubicBezTo>
                    <a:pt x="10470642" y="0"/>
                    <a:pt x="10607675" y="136525"/>
                    <a:pt x="10607675" y="304800"/>
                  </a:cubicBezTo>
                  <a:lnTo>
                    <a:pt x="10607675" y="4308475"/>
                  </a:lnTo>
                  <a:cubicBezTo>
                    <a:pt x="10607675" y="4476750"/>
                    <a:pt x="10470515" y="4613275"/>
                    <a:pt x="10301478" y="4613275"/>
                  </a:cubicBezTo>
                  <a:lnTo>
                    <a:pt x="306197" y="4613275"/>
                  </a:lnTo>
                  <a:cubicBezTo>
                    <a:pt x="137033" y="4613275"/>
                    <a:pt x="0" y="4476750"/>
                    <a:pt x="0" y="43084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3106180" y="6438837"/>
            <a:ext cx="2261697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Reflection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106400" y="6975475"/>
            <a:ext cx="4049395" cy="2162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The invention of drugs is an advance, but the risk of overusing antibiotics makes us realize that we must be cautious enough about technological progress.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grpSp>
        <p:nvGrpSpPr>
          <p:cNvPr id="23" name="Group 23"/>
          <p:cNvGrpSpPr/>
          <p:nvPr/>
        </p:nvGrpSpPr>
        <p:grpSpPr>
          <a:xfrm rot="0">
            <a:off x="1032270" y="2212182"/>
            <a:ext cx="7984332" cy="3488530"/>
            <a:chOff x="0" y="0"/>
            <a:chExt cx="10645776" cy="4651374"/>
          </a:xfrm>
        </p:grpSpPr>
        <p:sp>
          <p:nvSpPr>
            <p:cNvPr id="24" name="Freeform 24"/>
            <p:cNvSpPr/>
            <p:nvPr/>
          </p:nvSpPr>
          <p:spPr>
            <a:xfrm>
              <a:off x="19050" y="19050"/>
              <a:ext cx="10607675" cy="4613275"/>
            </a:xfrm>
            <a:custGeom>
              <a:avLst/>
              <a:gdLst/>
              <a:ahLst/>
              <a:cxnLst/>
              <a:rect l="l" t="t" r="r" b="b"/>
              <a:pathLst>
                <a:path w="10607675" h="4613275">
                  <a:moveTo>
                    <a:pt x="0" y="304800"/>
                  </a:moveTo>
                  <a:cubicBezTo>
                    <a:pt x="0" y="136525"/>
                    <a:pt x="137160" y="0"/>
                    <a:pt x="306197" y="0"/>
                  </a:cubicBezTo>
                  <a:lnTo>
                    <a:pt x="10301478" y="0"/>
                  </a:lnTo>
                  <a:cubicBezTo>
                    <a:pt x="10470642" y="0"/>
                    <a:pt x="10607675" y="136525"/>
                    <a:pt x="10607675" y="304800"/>
                  </a:cubicBezTo>
                  <a:lnTo>
                    <a:pt x="10607675" y="4308475"/>
                  </a:lnTo>
                  <a:cubicBezTo>
                    <a:pt x="10607675" y="4476750"/>
                    <a:pt x="10470515" y="4613275"/>
                    <a:pt x="10301478" y="4613275"/>
                  </a:cubicBezTo>
                  <a:lnTo>
                    <a:pt x="306197" y="4613275"/>
                  </a:lnTo>
                  <a:cubicBezTo>
                    <a:pt x="137033" y="4613275"/>
                    <a:pt x="0" y="4476750"/>
                    <a:pt x="0" y="43084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4842449" y="3039365"/>
            <a:ext cx="2261697" cy="4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E012F"/>
                </a:solidFill>
                <a:ea typeface="思源黑体-超粗体 Heavy"/>
              </a:rPr>
              <a:t>Why?</a:t>
            </a:r>
            <a:endParaRPr lang="en-US" sz="3000">
              <a:solidFill>
                <a:srgbClr val="FE012F"/>
              </a:solidFill>
              <a:ea typeface="思源黑体-超粗体 Heavy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838700" y="3701415"/>
            <a:ext cx="3928110" cy="1441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2400">
                <a:solidFill>
                  <a:srgbClr val="767171"/>
                </a:solidFill>
                <a:ea typeface="思源黑体" panose="020B0500000000000000" charset="-122"/>
              </a:rPr>
              <a:t>Kill microorganisms that cause a variety of diseases, including acute infections caused by sensitive bacteria.</a:t>
            </a:r>
            <a:endParaRPr lang="en-US" sz="2400">
              <a:solidFill>
                <a:srgbClr val="767171"/>
              </a:solidFill>
              <a:ea typeface="思源黑体" panose="020B0500000000000000" charset="-122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200025" y="1359820"/>
            <a:ext cx="2983580" cy="2983580"/>
          </a:xfrm>
          <a:custGeom>
            <a:avLst/>
            <a:gdLst/>
            <a:ahLst/>
            <a:cxnLst/>
            <a:rect l="l" t="t" r="r" b="b"/>
            <a:pathLst>
              <a:path w="2983580" h="2983580">
                <a:moveTo>
                  <a:pt x="0" y="0"/>
                </a:moveTo>
                <a:lnTo>
                  <a:pt x="2983579" y="0"/>
                </a:lnTo>
                <a:lnTo>
                  <a:pt x="2983579" y="2983580"/>
                </a:lnTo>
                <a:lnTo>
                  <a:pt x="0" y="298358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7031231" y="709423"/>
            <a:ext cx="4170766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4800">
                <a:solidFill>
                  <a:srgbClr val="FE012F"/>
                </a:solidFill>
                <a:latin typeface="Arial Black" panose="020B0A04020102020204" charset="0"/>
                <a:ea typeface="思源黑体-超粗体 Heavy"/>
                <a:cs typeface="Arial Black" panose="020B0A04020102020204" charset="0"/>
              </a:rPr>
              <a:t>Timeline</a:t>
            </a:r>
            <a:endParaRPr lang="en-US" sz="4800">
              <a:solidFill>
                <a:srgbClr val="FE012F"/>
              </a:solidFill>
              <a:latin typeface="Arial Black" panose="020B0A04020102020204" charset="0"/>
              <a:ea typeface="思源黑体-超粗体 Heavy"/>
              <a:cs typeface="Arial Black" panose="020B0A04020102020204" charset="0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7972186" y="6484841"/>
            <a:ext cx="449609" cy="457088"/>
          </a:xfrm>
          <a:custGeom>
            <a:avLst/>
            <a:gdLst/>
            <a:ahLst/>
            <a:cxnLst/>
            <a:rect l="l" t="t" r="r" b="b"/>
            <a:pathLst>
              <a:path w="449609" h="457088">
                <a:moveTo>
                  <a:pt x="0" y="0"/>
                </a:moveTo>
                <a:lnTo>
                  <a:pt x="449609" y="0"/>
                </a:lnTo>
                <a:lnTo>
                  <a:pt x="449609" y="457088"/>
                </a:lnTo>
                <a:lnTo>
                  <a:pt x="0" y="4570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7992132" y="2710934"/>
            <a:ext cx="409717" cy="457088"/>
          </a:xfrm>
          <a:custGeom>
            <a:avLst/>
            <a:gdLst/>
            <a:ahLst/>
            <a:cxnLst/>
            <a:rect l="l" t="t" r="r" b="b"/>
            <a:pathLst>
              <a:path w="409717" h="457088">
                <a:moveTo>
                  <a:pt x="0" y="0"/>
                </a:moveTo>
                <a:lnTo>
                  <a:pt x="409717" y="0"/>
                </a:lnTo>
                <a:lnTo>
                  <a:pt x="409717" y="457088"/>
                </a:lnTo>
                <a:lnTo>
                  <a:pt x="0" y="4570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6237343" y="6484841"/>
            <a:ext cx="425508" cy="457088"/>
          </a:xfrm>
          <a:custGeom>
            <a:avLst/>
            <a:gdLst/>
            <a:ahLst/>
            <a:cxnLst/>
            <a:rect l="l" t="t" r="r" b="b"/>
            <a:pathLst>
              <a:path w="425508" h="457088">
                <a:moveTo>
                  <a:pt x="0" y="0"/>
                </a:moveTo>
                <a:lnTo>
                  <a:pt x="425508" y="0"/>
                </a:lnTo>
                <a:lnTo>
                  <a:pt x="425508" y="457088"/>
                </a:lnTo>
                <a:lnTo>
                  <a:pt x="0" y="4570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6225708" y="2699146"/>
            <a:ext cx="448778" cy="457088"/>
          </a:xfrm>
          <a:custGeom>
            <a:avLst/>
            <a:gdLst/>
            <a:ahLst/>
            <a:cxnLst/>
            <a:rect l="l" t="t" r="r" b="b"/>
            <a:pathLst>
              <a:path w="448778" h="457088">
                <a:moveTo>
                  <a:pt x="0" y="0"/>
                </a:moveTo>
                <a:lnTo>
                  <a:pt x="448778" y="0"/>
                </a:lnTo>
                <a:lnTo>
                  <a:pt x="448778" y="457089"/>
                </a:lnTo>
                <a:lnTo>
                  <a:pt x="0" y="4570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6665" y="2879725"/>
            <a:ext cx="3176270" cy="21596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6805" y="2569210"/>
            <a:ext cx="3109595" cy="27838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8800" y="6591300"/>
            <a:ext cx="3429000" cy="22955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1600" y="6362700"/>
            <a:ext cx="3406775" cy="2686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2944" y="-289"/>
            <a:ext cx="4883319" cy="4947333"/>
          </a:xfrm>
          <a:custGeom>
            <a:avLst/>
            <a:gdLst/>
            <a:ahLst/>
            <a:cxnLst/>
            <a:rect l="l" t="t" r="r" b="b"/>
            <a:pathLst>
              <a:path w="4883319" h="4947333">
                <a:moveTo>
                  <a:pt x="0" y="0"/>
                </a:moveTo>
                <a:lnTo>
                  <a:pt x="4883319" y="0"/>
                </a:lnTo>
                <a:lnTo>
                  <a:pt x="4883319" y="4947333"/>
                </a:lnTo>
                <a:lnTo>
                  <a:pt x="0" y="49473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60928" y="2367534"/>
            <a:ext cx="4115157" cy="4115157"/>
          </a:xfrm>
          <a:custGeom>
            <a:avLst/>
            <a:gdLst/>
            <a:ahLst/>
            <a:cxnLst/>
            <a:rect l="l" t="t" r="r" b="b"/>
            <a:pathLst>
              <a:path w="4115157" h="4115157">
                <a:moveTo>
                  <a:pt x="0" y="0"/>
                </a:moveTo>
                <a:lnTo>
                  <a:pt x="4115158" y="0"/>
                </a:lnTo>
                <a:lnTo>
                  <a:pt x="4115158" y="4115157"/>
                </a:lnTo>
                <a:lnTo>
                  <a:pt x="0" y="41151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1602" y="7209263"/>
            <a:ext cx="2994100" cy="695679"/>
          </a:xfrm>
          <a:custGeom>
            <a:avLst/>
            <a:gdLst/>
            <a:ahLst/>
            <a:cxnLst/>
            <a:rect l="l" t="t" r="r" b="b"/>
            <a:pathLst>
              <a:path w="2994100" h="695679">
                <a:moveTo>
                  <a:pt x="0" y="0"/>
                </a:moveTo>
                <a:lnTo>
                  <a:pt x="2994100" y="0"/>
                </a:lnTo>
                <a:lnTo>
                  <a:pt x="2994100" y="695679"/>
                </a:lnTo>
                <a:lnTo>
                  <a:pt x="0" y="6956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52447" y="7177625"/>
            <a:ext cx="2374476" cy="635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400">
                <a:solidFill>
                  <a:srgbClr val="FFFFFF"/>
                </a:solidFill>
                <a:latin typeface="思源黑体 Bold"/>
              </a:rPr>
              <a:t>Trista</a:t>
            </a:r>
            <a:endParaRPr lang="en-US" sz="3400">
              <a:solidFill>
                <a:srgbClr val="FFFFFF"/>
              </a:solidFill>
              <a:latin typeface="思源黑体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498549" y="4399461"/>
            <a:ext cx="1135761" cy="1135761"/>
          </a:xfrm>
          <a:custGeom>
            <a:avLst/>
            <a:gdLst/>
            <a:ahLst/>
            <a:cxnLst/>
            <a:rect l="l" t="t" r="r" b="b"/>
            <a:pathLst>
              <a:path w="1135761" h="1135761">
                <a:moveTo>
                  <a:pt x="0" y="0"/>
                </a:moveTo>
                <a:lnTo>
                  <a:pt x="1135761" y="0"/>
                </a:lnTo>
                <a:lnTo>
                  <a:pt x="1135761" y="1135761"/>
                </a:lnTo>
                <a:lnTo>
                  <a:pt x="0" y="11357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99845" y="4716145"/>
            <a:ext cx="13432790" cy="1523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80"/>
              </a:lnSpc>
            </a:pPr>
            <a:r>
              <a:rPr lang="en-US" sz="9900">
                <a:solidFill>
                  <a:srgbClr val="3B3838"/>
                </a:solidFill>
                <a:latin typeface="Arial Black" panose="020B0A04020102020204" charset="0"/>
                <a:cs typeface="Arial Black" panose="020B0A04020102020204" charset="0"/>
              </a:rPr>
              <a:t>Thanks!</a:t>
            </a:r>
            <a:endParaRPr lang="en-US" sz="9900">
              <a:solidFill>
                <a:srgbClr val="FE012F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161338" y="511671"/>
            <a:ext cx="336714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B3838"/>
                </a:solidFill>
                <a:latin typeface="Montserrat Ultra-Bold"/>
              </a:rPr>
              <a:t> ALEXANDER FLEMING </a:t>
            </a:r>
            <a:endParaRPr lang="en-US" sz="1800">
              <a:solidFill>
                <a:srgbClr val="3B3838"/>
              </a:solidFill>
              <a:latin typeface="Montserrat Ultra-Bold"/>
            </a:endParaRPr>
          </a:p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B3838"/>
                </a:solidFill>
                <a:latin typeface="Montserrat Ultra-Bold"/>
              </a:rPr>
              <a:t>DISCOUVERED PENICILLIN </a:t>
            </a:r>
            <a:endParaRPr lang="en-US" sz="1800">
              <a:solidFill>
                <a:srgbClr val="3B3838"/>
              </a:solidFill>
              <a:latin typeface="Montserrat Ultra-Bold"/>
            </a:endParaRPr>
          </a:p>
        </p:txBody>
      </p:sp>
      <p:sp>
        <p:nvSpPr>
          <p:cNvPr id="9" name="AutoShape 9"/>
          <p:cNvSpPr/>
          <p:nvPr/>
        </p:nvSpPr>
        <p:spPr>
          <a:xfrm rot="2033">
            <a:off x="1299929" y="6724185"/>
            <a:ext cx="16100737" cy="0"/>
          </a:xfrm>
          <a:prstGeom prst="line">
            <a:avLst/>
          </a:prstGeom>
          <a:ln w="9525" cap="rnd">
            <a:solidFill>
              <a:srgbClr val="FE012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2051</Words>
  <Application>WPS Writer</Application>
  <PresentationFormat>On-screen Show (4:3)</PresentationFormat>
  <Paragraphs>127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7" baseType="lpstr">
      <vt:lpstr>Arial</vt:lpstr>
      <vt:lpstr>宋体</vt:lpstr>
      <vt:lpstr>Wingdings</vt:lpstr>
      <vt:lpstr>思源黑体 Bold</vt:lpstr>
      <vt:lpstr>汉仪中黑KW</vt:lpstr>
      <vt:lpstr>Arial Black</vt:lpstr>
      <vt:lpstr>Montserrat Ultra-Bold</vt:lpstr>
      <vt:lpstr>Thonburi</vt:lpstr>
      <vt:lpstr>Montserrat Heavy</vt:lpstr>
      <vt:lpstr>Montserrat</vt:lpstr>
      <vt:lpstr>Arial</vt:lpstr>
      <vt:lpstr>Arimo</vt:lpstr>
      <vt:lpstr>思源黑体</vt:lpstr>
      <vt:lpstr>思源黑体-超粗体 Heavy</vt:lpstr>
      <vt:lpstr>微软雅黑</vt:lpstr>
      <vt:lpstr>汉仪旗黑</vt:lpstr>
      <vt:lpstr>Calibri</vt:lpstr>
      <vt:lpstr>Helvetica Neue</vt:lpstr>
      <vt:lpstr>汉仪书宋二KW</vt:lpstr>
      <vt:lpstr>宋体</vt:lpstr>
      <vt:lpstr>Arial Unicode MS</vt:lpstr>
      <vt:lpstr>Arimo</vt:lpstr>
      <vt:lpstr>Montserrat</vt:lpstr>
      <vt:lpstr>Montserrat Heavy</vt:lpstr>
      <vt:lpstr>Montserrat Ultra-Bold</vt:lpstr>
      <vt:lpstr>思源黑体 Bold</vt:lpstr>
      <vt:lpstr>思源黑体-超粗体 Heavy</vt:lpstr>
      <vt:lpstr>苹方-简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红色简约渐变工作总结演示文稿</dc:title>
  <dc:creator/>
  <cp:lastModifiedBy>笑笑爸</cp:lastModifiedBy>
  <cp:revision>6</cp:revision>
  <dcterms:created xsi:type="dcterms:W3CDTF">2024-01-16T23:59:05Z</dcterms:created>
  <dcterms:modified xsi:type="dcterms:W3CDTF">2024-01-16T23:59:05Z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EB27C1302EF6625B5428A4656B9ADBAD_42</vt:lpwstr>
  </property>
  <property fmtid="{D5CDD505-2E9C-101B-9397-08002B2CF9AE}" pid="3" name="KSOProductBuildVer">
    <vt:lpwstr>1033-5.4.1.7920</vt:lpwstr>
  </property>
</Properties>
</file>